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4" r:id="rId7"/>
    <p:sldId id="266" r:id="rId8"/>
    <p:sldId id="265" r:id="rId9"/>
    <p:sldId id="268" r:id="rId10"/>
    <p:sldId id="262" r:id="rId11"/>
    <p:sldId id="270" r:id="rId12"/>
    <p:sldId id="260" r:id="rId13"/>
    <p:sldId id="259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9"/>
    <p:restoredTop sz="94624"/>
  </p:normalViewPr>
  <p:slideViewPr>
    <p:cSldViewPr snapToGrid="0" snapToObjects="1">
      <p:cViewPr varScale="1">
        <p:scale>
          <a:sx n="81" d="100"/>
          <a:sy n="81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63C6-B0BF-084B-9671-F6766D576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4849A-8E84-BC4D-8265-B9EBE97E8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A57D2-5E5F-104E-B7A7-8AC6955D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0F3A4-732B-8442-B1B5-5D0D7240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6B73A-12B3-B54D-8697-6ED7E261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50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4467-8A62-AD42-B595-7F5B8587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83A00-37B3-894E-A27B-F131124F1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119F1-7F78-314C-BAA5-A77B0509E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E88D7-DFE3-384C-BB35-677FEA21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3E168-BA09-1F40-9218-2BD40284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18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E7145-DEC0-3F48-9BA3-30C847D29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42FF4-633E-104D-8504-EDECE5E3B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23B09-1FB9-A04D-8C00-E367F31E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24ED-AB48-134A-BB66-58A4E920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8096C-3178-3149-9DD7-013AEFC8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3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CA48-AFC7-4244-86CB-6B5F4B92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5FD9-4BE4-2A45-AD4D-AF6A01475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1EE0-D2CF-384E-BC07-B8A5F6EEA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9D4FB-D013-DA41-A320-C259BD86C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9CA47-C61A-C441-BA58-ACB091C1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8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7259A-5B51-2644-801B-87A46ED9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2D88A-632A-BE45-A94B-03109BBD8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D5C01-9C43-C248-9023-CC80D47C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D43CC-3EBC-D04F-8DDA-E8D5561F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DAD2B-BD1E-E64A-9A86-14DEAAA7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1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6B4F-288F-B744-A7C6-8B2B80B2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C73B-0162-E54E-BEE9-66E4CFF1C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16286-B69E-2C4A-B1BC-7A498B245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A3128-E34E-D640-8B6C-B53B7152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E79EA-F01C-5B40-9DB0-7C2621C8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334EA-554B-3F49-8788-1E499D76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0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29AD-1035-9B4A-9892-5EE3D86D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81A8F-FC5A-1448-88C1-6F83FACC3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D1C2A-FD0A-C34F-AAB5-52AED4BF7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AF508-F446-C449-9CA0-50C177CAF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CF0FA-BF27-C54B-8E65-90880D083D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B4A7E-E5D9-8B44-B5AA-8D2315C21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05429-E446-7E4B-A59A-5013F635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4F6C6-723D-1D4A-9365-AA529A1D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12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AFC9-3F90-CB4D-A4C6-DD8F08828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07C86-E135-8748-BB83-A51777A03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CE5D0-74BC-F54B-9BF3-48892B83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F0752-B764-C248-97E3-22E231641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2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4AEB7-FEA8-C24B-AB25-AEB8DABE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EA2EAE-0826-7A42-9C8F-4655B560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A4101-B0CD-3848-93FC-C397039A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4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AD92-468A-0C4B-8F06-AB0DB8B17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D321-3331-214C-B68E-8254746A2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BEAA1-DF1B-2C44-993C-1440C5F16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45894-7F3D-F342-B799-3BF332C3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480CB-F3D1-2349-A1CB-C69E4EA2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95CDC-F9D1-184A-98F8-D46BB7A7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2EDF-766A-3048-B7CC-6B0A4CAF0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449FD-3770-8040-9835-B2DF0D247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5F9B1-8A23-5045-9E8D-25AE7E74D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D4326-A538-4D4B-ABDE-C20980BC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C6241-59F2-B145-B41E-5CA71C3C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78A91-1E4A-8843-81DC-5E95BC4A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395A89-E8B5-5248-93D6-8464DBF3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6E44-9A14-484E-9BEE-03F8FA9A0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3126-817D-D442-B063-0D5C4C8DD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5057C-548E-B941-836A-11CD80247747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10CD-C9E0-894F-9460-8350FC104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3BB0F-1B8B-314F-AE20-0E3BA7A5B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26A02-52F7-2B44-BD07-CA5FDF737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tiff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EB16-EEE6-EB4B-9D79-A4641AD6E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71" y="229734"/>
            <a:ext cx="9144000" cy="1650103"/>
          </a:xfrm>
        </p:spPr>
        <p:txBody>
          <a:bodyPr>
            <a:normAutofit/>
          </a:bodyPr>
          <a:lstStyle/>
          <a:p>
            <a:pPr algn="r"/>
            <a:r>
              <a:rPr lang="en-US" sz="4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Zgoubi</a:t>
            </a:r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Workshop </a:t>
            </a:r>
            <a:b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6BB33-1691-C74C-9C1A-2C1D7F6C8D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427" y="4513635"/>
            <a:ext cx="9780817" cy="1636794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Suzie Sheehy</a:t>
            </a:r>
          </a:p>
          <a:p>
            <a:pPr algn="r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@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suziesheehy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r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30</a:t>
            </a:r>
            <a:r>
              <a:rPr lang="en-US" sz="2000" baseline="30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th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August 2019</a:t>
            </a:r>
          </a:p>
          <a:p>
            <a:pPr algn="r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Boulder, Colorado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9091A-5320-6F45-B941-DB5CEA2F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743" y="229734"/>
            <a:ext cx="1676400" cy="180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4E9D94-06E0-D84F-9B4C-E6820973A40C}"/>
              </a:ext>
            </a:extLst>
          </p:cNvPr>
          <p:cNvSpPr txBox="1"/>
          <p:nvPr/>
        </p:nvSpPr>
        <p:spPr>
          <a:xfrm>
            <a:off x="1623185" y="6150429"/>
            <a:ext cx="37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ZGOUBI workshop participants at the Alpine Visitor Centre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C09CF-DE40-2044-832A-E047CACD72E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51756" y="1405835"/>
            <a:ext cx="6065776" cy="45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2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53476F-5079-1E4D-8068-DC6CA523F20E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5 - Friday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E5F21-A315-D54B-A9EC-EAF8F0EA65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34" y="1825625"/>
            <a:ext cx="2825313" cy="3767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577AAE-EBE3-964D-A598-BC3343E3DCE4}"/>
              </a:ext>
            </a:extLst>
          </p:cNvPr>
          <p:cNvSpPr txBox="1"/>
          <p:nvPr/>
        </p:nvSpPr>
        <p:spPr>
          <a:xfrm>
            <a:off x="718458" y="5711607"/>
            <a:ext cx="282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Morning run: 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Boulder Canyon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90AAEF-B278-034E-A9F3-2C712ED6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6151" y="1801694"/>
            <a:ext cx="717739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Dan: what we need next…</a:t>
            </a:r>
          </a:p>
          <a:p>
            <a:pPr lvl="1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Usability:</a:t>
            </a:r>
          </a:p>
          <a:p>
            <a:pPr lvl="2"/>
            <a:r>
              <a:rPr lang="en-US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PyZGOUBI</a:t>
            </a:r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en-US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ZgoubiDO</a:t>
            </a:r>
            <a:endParaRPr lang="en-US" sz="1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2"/>
            <a:r>
              <a:rPr lang="en-US" sz="1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Radiasoft</a:t>
            </a:r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SIREPO project for ZGOUBI</a:t>
            </a:r>
          </a:p>
          <a:p>
            <a:pPr lvl="1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Performance:</a:t>
            </a:r>
          </a:p>
          <a:p>
            <a:pPr lvl="2"/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Upgrade to Fortran2018 standards and parallelize</a:t>
            </a:r>
          </a:p>
          <a:p>
            <a:r>
              <a:rPr lang="en-US" sz="2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Symplectic</a:t>
            </a:r>
            <a:r>
              <a:rPr lang="en-US" sz="2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tracking</a:t>
            </a:r>
          </a:p>
          <a:p>
            <a:pPr lvl="1"/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Details of fringe fields in quad</a:t>
            </a:r>
          </a:p>
          <a:p>
            <a:pPr lvl="1"/>
            <a:r>
              <a:rPr lang="en-US" sz="1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Concern over off-axis accuracy</a:t>
            </a:r>
          </a:p>
          <a:p>
            <a:r>
              <a:rPr lang="en-US" sz="2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Sirepo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overview of ZGOUBI by Paul</a:t>
            </a:r>
          </a:p>
          <a:p>
            <a:r>
              <a:rPr lang="en-US" sz="22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PyZGOUBI</a:t>
            </a:r>
            <a:r>
              <a:rPr lang="en-US" sz="2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introduction by David</a:t>
            </a:r>
          </a:p>
          <a:p>
            <a:endParaRPr lang="en-US" sz="22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484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14AC-273D-EB4B-A856-A047446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83A8D0-7B0F-7E44-9273-8EA80CC81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1100747" cy="6908191"/>
          </a:xfrm>
        </p:spPr>
      </p:pic>
    </p:spTree>
    <p:extLst>
      <p:ext uri="{BB962C8B-B14F-4D97-AF65-F5344CB8AC3E}">
        <p14:creationId xmlns:p14="http://schemas.microsoft.com/office/powerpoint/2010/main" val="39263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DDAA45-5C3F-E347-9ADF-F7C0DD079E82}"/>
              </a:ext>
            </a:extLst>
          </p:cNvPr>
          <p:cNvSpPr txBox="1">
            <a:spLocks/>
          </p:cNvSpPr>
          <p:nvPr/>
        </p:nvSpPr>
        <p:spPr>
          <a:xfrm>
            <a:off x="679315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new things are needed?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0768CF-8A50-1847-BDA2-56897C04F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40047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Examples:</a:t>
            </a:r>
          </a:p>
          <a:p>
            <a:pPr marL="742950" lvl="1" indent="-285750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Can we remove the limitation of turning a particle through 180 degrees? (i.e. medical LINACs have a 270 degree bend)</a:t>
            </a:r>
          </a:p>
          <a:p>
            <a:pPr marL="742950" lvl="1" indent="-285750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can we implement a consistent set of units (SI?) in ZGOUBI?</a:t>
            </a:r>
          </a:p>
          <a:p>
            <a:pPr marL="742950" lvl="1" indent="-285750"/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Can we create a mailing list or forum for ZGOUBI users or developers? (Central place to communicate?) archived &amp; searchable would </a:t>
            </a:r>
            <a:r>
              <a:rPr lang="en-US" sz="2000">
                <a:latin typeface="Futura Medium" panose="020B0602020204020303" pitchFamily="34" charset="-79"/>
                <a:cs typeface="Futura Medium" panose="020B0602020204020303" pitchFamily="34" charset="-79"/>
              </a:rPr>
              <a:t>be useful.</a:t>
            </a:r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742950" lvl="1" indent="-285750"/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742950" lvl="1" indent="-285750"/>
            <a:endParaRPr lang="en-US" sz="20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A002-8FCC-E446-8B48-4D24FAD5B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06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Francois learned this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E7ABD-59A1-5F44-9AC4-7BADEE955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49" y="1467279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\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usepackage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{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hyperref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}</a:t>
            </a:r>
          </a:p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ZGOUBI manual is now CLICKABLE!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B01CE-0C12-6746-BCAA-BFF2035D8F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5149" y="1265190"/>
            <a:ext cx="6117849" cy="522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45335-2EEA-D94D-BEB4-F10A661B02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41" y="2538102"/>
            <a:ext cx="5745720" cy="282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3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3E9871-6EB5-DA47-854A-55F515C89F0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0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we learned about Francois this week: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574C8-0504-124D-9D05-CCDEFDA1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99" y="1576152"/>
            <a:ext cx="2857500" cy="444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72F03-BE88-8C49-A521-F68FB58CDC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588" y="1927622"/>
            <a:ext cx="4989412" cy="374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3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D68A1-2B24-7548-A70E-D4561F8B4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897" y="660831"/>
            <a:ext cx="11186201" cy="50415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3762B5-F9AF-B94C-BFAC-D5265D75F3EA}"/>
              </a:ext>
            </a:extLst>
          </p:cNvPr>
          <p:cNvSpPr/>
          <p:nvPr/>
        </p:nvSpPr>
        <p:spPr>
          <a:xfrm>
            <a:off x="1248382" y="6069433"/>
            <a:ext cx="96952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Talks available at: https://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radiasoft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en-US" sz="20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Zgoubi</a:t>
            </a:r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-Workshop/</a:t>
            </a:r>
          </a:p>
        </p:txBody>
      </p:sp>
    </p:spTree>
    <p:extLst>
      <p:ext uri="{BB962C8B-B14F-4D97-AF65-F5344CB8AC3E}">
        <p14:creationId xmlns:p14="http://schemas.microsoft.com/office/powerpoint/2010/main" val="214674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2FEBF-EECB-5043-8328-CDCDE9990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712847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0: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FFAD-3911-3C41-BE86-FF3BAF1EB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2613"/>
            <a:ext cx="10515600" cy="40755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All hiking trails in Boulder are vertical</a:t>
            </a:r>
          </a:p>
          <a:p>
            <a:r>
              <a:rPr lang="en-US" sz="2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Rocky Mountain oysters are NOT a kind of seafood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D8F92-0CBD-634A-A223-A967EAF75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943" y="2847079"/>
            <a:ext cx="6781800" cy="92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F5D89-4762-334D-9C88-A23E2F3EAC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943" y="3884075"/>
            <a:ext cx="3495816" cy="2314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1548F-EF9A-CD4F-9DE4-C2BAD38DB8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43" y="2813232"/>
            <a:ext cx="3385456" cy="33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3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435-0232-3343-995E-7671A01D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151853"/>
            <a:ext cx="10515600" cy="1325563"/>
          </a:xfrm>
        </p:spPr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B402CA-68DB-EC4A-A7FA-6564BB866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526" y="239487"/>
            <a:ext cx="3652006" cy="273900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FAFD16-4AAB-1748-82C5-2264BEDFC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547" y="239487"/>
            <a:ext cx="3652006" cy="2739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B959F2-86AD-0F44-AB45-6D72E0F109D9}"/>
              </a:ext>
            </a:extLst>
          </p:cNvPr>
          <p:cNvSpPr txBox="1"/>
          <p:nvPr/>
        </p:nvSpPr>
        <p:spPr>
          <a:xfrm>
            <a:off x="4259526" y="3047888"/>
            <a:ext cx="2385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Dan kicked us off in style…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72EE2-E326-F445-A769-627BE5B276DD}"/>
              </a:ext>
            </a:extLst>
          </p:cNvPr>
          <p:cNvSpPr txBox="1"/>
          <p:nvPr/>
        </p:nvSpPr>
        <p:spPr>
          <a:xfrm>
            <a:off x="8313547" y="3047889"/>
            <a:ext cx="375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Francois gave us a great ZGOUBI overview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E32529-BA65-6840-94F3-F36EE6EBB6AF}"/>
              </a:ext>
            </a:extLst>
          </p:cNvPr>
          <p:cNvSpPr txBox="1"/>
          <p:nvPr/>
        </p:nvSpPr>
        <p:spPr>
          <a:xfrm>
            <a:off x="420170" y="4071561"/>
            <a:ext cx="41692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Tutorials: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Introduction using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Jupyter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server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Tune as function of step size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Chromaticity calculation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Spin tracking/resonance crossing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FFA tracking</a:t>
            </a:r>
          </a:p>
          <a:p>
            <a:pPr marL="285750" indent="-285750">
              <a:buFontTx/>
              <a:buChar char="-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1B140D-1EB9-2B48-8160-CABD887B3C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602" y="3502335"/>
            <a:ext cx="4348927" cy="2739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952644-135C-E046-8F5C-2D55904BEA7B}"/>
              </a:ext>
            </a:extLst>
          </p:cNvPr>
          <p:cNvSpPr txBox="1"/>
          <p:nvPr/>
        </p:nvSpPr>
        <p:spPr>
          <a:xfrm>
            <a:off x="7602602" y="6272715"/>
            <a:ext cx="5078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Tutorial Exercise 1: tune variation with step size</a:t>
            </a:r>
          </a:p>
          <a:p>
            <a:endParaRPr lang="en-US" sz="1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254B14-2860-9342-8629-5EB4B9E06052}"/>
              </a:ext>
            </a:extLst>
          </p:cNvPr>
          <p:cNvSpPr/>
          <p:nvPr/>
        </p:nvSpPr>
        <p:spPr>
          <a:xfrm>
            <a:off x="240471" y="6059816"/>
            <a:ext cx="6949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NEW: </a:t>
            </a:r>
            <a:r>
              <a:rPr lang="en-US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Zgoubi.TWISS.out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was new (to me!) </a:t>
            </a:r>
          </a:p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Great that this has been included to compare/plot with MADX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924377-330B-6F4E-8DF9-58824B1D25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515"/>
          <a:stretch/>
        </p:blipFill>
        <p:spPr>
          <a:xfrm>
            <a:off x="597910" y="1278535"/>
            <a:ext cx="2554866" cy="21824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B8CE37-3554-E34A-8566-CDEA7E2AE8B1}"/>
              </a:ext>
            </a:extLst>
          </p:cNvPr>
          <p:cNvSpPr/>
          <p:nvPr/>
        </p:nvSpPr>
        <p:spPr>
          <a:xfrm>
            <a:off x="420170" y="3502335"/>
            <a:ext cx="4347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Morning run: Boulder creek trail</a:t>
            </a:r>
          </a:p>
        </p:txBody>
      </p:sp>
    </p:spTree>
    <p:extLst>
      <p:ext uri="{BB962C8B-B14F-4D97-AF65-F5344CB8AC3E}">
        <p14:creationId xmlns:p14="http://schemas.microsoft.com/office/powerpoint/2010/main" val="4283605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435-0232-3343-995E-7671A01D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36441" cy="845837"/>
          </a:xfrm>
        </p:spPr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2 - Tuesday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3C11B-81A4-5941-B266-AD069952BE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9625" y="1810333"/>
            <a:ext cx="2855822" cy="2141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DB5F09-00D5-F04A-9A98-5F337EBD6C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595" y="1452908"/>
            <a:ext cx="3830595" cy="28729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CB1BE2-EE30-A243-9374-6D9332B6F8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4641" y="593124"/>
            <a:ext cx="2550178" cy="164855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95B279-EE41-8549-BC9A-CAF7D2EBAE12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4707926" y="2241679"/>
            <a:ext cx="1941804" cy="647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133D67-DE75-AD44-AD90-4B1732F49E9C}"/>
              </a:ext>
            </a:extLst>
          </p:cNvPr>
          <p:cNvSpPr txBox="1"/>
          <p:nvPr/>
        </p:nvSpPr>
        <p:spPr>
          <a:xfrm>
            <a:off x="838200" y="4454399"/>
            <a:ext cx="555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1900m (6000+ft) up… the ‘hogback ridge’ trail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F928F94-F28B-BD44-A26A-5707DFB890B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316" y="2601375"/>
            <a:ext cx="4609414" cy="29488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32FFA59-0500-2A48-910E-4939E81A094F}"/>
              </a:ext>
            </a:extLst>
          </p:cNvPr>
          <p:cNvSpPr txBox="1"/>
          <p:nvPr/>
        </p:nvSpPr>
        <p:spPr>
          <a:xfrm>
            <a:off x="7552369" y="5618545"/>
            <a:ext cx="44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Apparently a 20% gradient is considered ‘runnable’ in Boulder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9A07A-39F4-0443-B179-8F3B76115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892" y="550339"/>
            <a:ext cx="2326262" cy="173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6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435-0232-3343-995E-7671A01D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2 - Tuesday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047AE1-6203-984B-9310-F73F624719F5}"/>
              </a:ext>
            </a:extLst>
          </p:cNvPr>
          <p:cNvSpPr/>
          <p:nvPr/>
        </p:nvSpPr>
        <p:spPr>
          <a:xfrm>
            <a:off x="7523204" y="5569545"/>
            <a:ext cx="43474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Synchrotron radiation through a dipole: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What are the units of EMIT3? 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dug into the source code…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02F04DE-10E1-D241-8FE6-6FD0F376A9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3205" y="2516363"/>
            <a:ext cx="3830595" cy="28729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7E11F5-3C77-A043-88B1-03A6C324E201}"/>
              </a:ext>
            </a:extLst>
          </p:cNvPr>
          <p:cNvSpPr/>
          <p:nvPr/>
        </p:nvSpPr>
        <p:spPr>
          <a:xfrm>
            <a:off x="321327" y="5846544"/>
            <a:ext cx="6949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Small changes: Dan updated the </a:t>
            </a:r>
            <a:r>
              <a:rPr lang="en-US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Makefiles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on the </a:t>
            </a:r>
            <a:r>
              <a:rPr lang="en-US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SourceForge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ZGOUBI so that Mac OSX doesn’t complain as much!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09F62-E821-AF4C-BD0F-1AF6DAFDA1F2}"/>
              </a:ext>
            </a:extLst>
          </p:cNvPr>
          <p:cNvSpPr/>
          <p:nvPr/>
        </p:nvSpPr>
        <p:spPr>
          <a:xfrm>
            <a:off x="589790" y="4646215"/>
            <a:ext cx="58425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Suggestions:</a:t>
            </a:r>
          </a:p>
          <a:p>
            <a:pPr marL="342900" indent="-342900">
              <a:buAutoNum type="arabicPeriod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Someone should make a ‘SRO’ file reader like the ‘FAI’ file reader in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PyZgoubi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D8590-6FDC-4C43-B20C-251EF02FBE39}"/>
              </a:ext>
            </a:extLst>
          </p:cNvPr>
          <p:cNvSpPr/>
          <p:nvPr/>
        </p:nvSpPr>
        <p:spPr>
          <a:xfrm>
            <a:off x="838200" y="178036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Talks: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Physics of Electron Rings — Boaz Nash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Polarized Electrons in Designs for JLEIC — </a:t>
            </a:r>
            <a:r>
              <a:rPr lang="en-GB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Vasiliy</a:t>
            </a:r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 Morozov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ESRF and JLEIC Electron Ring Simulations — </a:t>
            </a:r>
            <a:r>
              <a:rPr lang="en-GB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Fanglei</a:t>
            </a:r>
            <a:r>
              <a:rPr lang="en-GB" dirty="0">
                <a:latin typeface="Futura Medium" panose="020B0602020204020303" pitchFamily="34" charset="-79"/>
                <a:cs typeface="Futura Medium" panose="020B0602020204020303" pitchFamily="34" charset="-79"/>
              </a:rPr>
              <a:t> Lin &amp; Boaz Nash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440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435-0232-3343-995E-7671A01D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3 - Wednesday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E11F5-3C77-A043-88B1-03A6C324E201}"/>
              </a:ext>
            </a:extLst>
          </p:cNvPr>
          <p:cNvSpPr/>
          <p:nvPr/>
        </p:nvSpPr>
        <p:spPr>
          <a:xfrm>
            <a:off x="6492783" y="5675960"/>
            <a:ext cx="4032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Small changes/bugs:</a:t>
            </a:r>
          </a:p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’PARTICUL’ wasn’t taking charge into account when using TOSCA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5F1FC-48B9-8342-9DD6-AA7CECD28C80}"/>
              </a:ext>
            </a:extLst>
          </p:cNvPr>
          <p:cNvSpPr/>
          <p:nvPr/>
        </p:nvSpPr>
        <p:spPr>
          <a:xfrm>
            <a:off x="4780715" y="2235127"/>
            <a:ext cx="69491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Suggestions (from shuttle bus discussions):</a:t>
            </a:r>
          </a:p>
          <a:p>
            <a:pPr marL="342900" indent="-342900">
              <a:buAutoNum type="arabicPeriod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Can we make a common input interface to a range of codes using the MAD-X like ‘SEQUENCE’ format?</a:t>
            </a:r>
          </a:p>
          <a:p>
            <a:pPr marL="342900" indent="-342900">
              <a:buAutoNum type="arabicPeriod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Python-based MADX to ZGOUBI converter?</a:t>
            </a:r>
          </a:p>
          <a:p>
            <a:pPr marL="342900" indent="-342900">
              <a:buAutoNum type="arabicPeriod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3. “</a:t>
            </a:r>
            <a:r>
              <a:rPr lang="en-US" i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Symplecticity</a:t>
            </a:r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: who cares anyway?”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(working title)</a:t>
            </a:r>
          </a:p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Review paper – a series of benchmarked simulations in ZGOUBI vs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symplectic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code(?) demonstrating when it is/isn’t important.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67BAC-6050-0948-B5AB-2D027C59D41C}"/>
              </a:ext>
            </a:extLst>
          </p:cNvPr>
          <p:cNvSpPr txBox="1"/>
          <p:nvPr/>
        </p:nvSpPr>
        <p:spPr>
          <a:xfrm>
            <a:off x="838200" y="1690688"/>
            <a:ext cx="4746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Tutorials: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CBETA ERL – Nick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Tsoupas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Overlapping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fieldmaps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06C91-BA60-554F-8C4B-3ACFD3E1A7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12" y="3016251"/>
            <a:ext cx="3447097" cy="25853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E9ADDD-AF81-6649-8A28-C4543F073A56}"/>
              </a:ext>
            </a:extLst>
          </p:cNvPr>
          <p:cNvSpPr/>
          <p:nvPr/>
        </p:nvSpPr>
        <p:spPr>
          <a:xfrm>
            <a:off x="433246" y="5658382"/>
            <a:ext cx="43474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Morning run: Wonderland Lake trail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1340F-DC96-AF49-A353-3726CA67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9881" y="5338207"/>
            <a:ext cx="1038873" cy="12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3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6BA300-6219-6043-BCAC-2CA68F7D9EE1}"/>
              </a:ext>
            </a:extLst>
          </p:cNvPr>
          <p:cNvSpPr/>
          <p:nvPr/>
        </p:nvSpPr>
        <p:spPr>
          <a:xfrm>
            <a:off x="2941285" y="6092106"/>
            <a:ext cx="9750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ZGOUBI workshop attendees at 12,000ft!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8EF777-C983-6048-AE2D-372B0572A5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237" y="163098"/>
            <a:ext cx="5152203" cy="3864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07073-EF29-504E-AB38-80639ECB48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861" y="2884251"/>
            <a:ext cx="7230893" cy="304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7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0D435-0232-3343-995E-7671A01D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Day 4 - Thursday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E11F5-3C77-A043-88B1-03A6C324E201}"/>
              </a:ext>
            </a:extLst>
          </p:cNvPr>
          <p:cNvSpPr/>
          <p:nvPr/>
        </p:nvSpPr>
        <p:spPr>
          <a:xfrm>
            <a:off x="321327" y="5673745"/>
            <a:ext cx="4445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Small changes: </a:t>
            </a:r>
          </a:p>
          <a:p>
            <a:r>
              <a:rPr lang="en-US" i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- The FIT2 function had been changed… can it be made consistent?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616A6-9457-7844-99FC-0A98EAE696A8}"/>
              </a:ext>
            </a:extLst>
          </p:cNvPr>
          <p:cNvSpPr txBox="1"/>
          <p:nvPr/>
        </p:nvSpPr>
        <p:spPr>
          <a:xfrm>
            <a:off x="838200" y="1737290"/>
            <a:ext cx="4746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Tutorials: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Laurent – Magneto and Electro-static Spectrometers and Mass Spec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Wien Filter spin rotator</a:t>
            </a:r>
          </a:p>
          <a:p>
            <a:pPr marL="285750" indent="-285750">
              <a:buFontTx/>
              <a:buChar char="-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We were reminded of the challenges of changing keyword i.e. BEND to DIPOLE – made easier with tools like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PyZGOUBI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Online Media 2" descr="IMG_4786">
            <a:hlinkClick r:id="" action="ppaction://media"/>
            <a:extLst>
              <a:ext uri="{FF2B5EF4-FFF2-40B4-BE49-F238E27FC236}">
                <a16:creationId xmlns:a16="http://schemas.microsoft.com/office/drawing/2014/main" id="{31FA09A4-4E8A-9E4D-8A35-D9E16FB7E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8170" y="1818290"/>
            <a:ext cx="4575630" cy="25737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0A905-E324-F149-AC18-30B25130CFBC}"/>
              </a:ext>
            </a:extLst>
          </p:cNvPr>
          <p:cNvSpPr txBox="1"/>
          <p:nvPr/>
        </p:nvSpPr>
        <p:spPr>
          <a:xfrm>
            <a:off x="6778171" y="4472981"/>
            <a:ext cx="4695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Nice correction of mass spec by adjusting multipole on Thurs morning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0ACFF-3B80-5748-A06D-F935C038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000" y="5673744"/>
            <a:ext cx="826453" cy="10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24ACE0-1F02-884F-83F2-A74ECA3E6D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975" y="1527242"/>
            <a:ext cx="5071353" cy="3803515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E4FCC1A-C860-5B4A-A681-7DC07B06B1F2}"/>
              </a:ext>
            </a:extLst>
          </p:cNvPr>
          <p:cNvSpPr/>
          <p:nvPr/>
        </p:nvSpPr>
        <p:spPr>
          <a:xfrm>
            <a:off x="5295089" y="3074570"/>
            <a:ext cx="1206230" cy="708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7BAC4EF-1420-FA4F-BCE0-3CA7CCCCE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27242"/>
            <a:ext cx="5589027" cy="3803515"/>
          </a:xfrm>
        </p:spPr>
      </p:pic>
    </p:spTree>
    <p:extLst>
      <p:ext uri="{BB962C8B-B14F-4D97-AF65-F5344CB8AC3E}">
        <p14:creationId xmlns:p14="http://schemas.microsoft.com/office/powerpoint/2010/main" val="90142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592</Words>
  <Application>Microsoft Macintosh PowerPoint</Application>
  <PresentationFormat>Widescreen</PresentationFormat>
  <Paragraphs>86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Futura Medium</vt:lpstr>
      <vt:lpstr>Office Theme</vt:lpstr>
      <vt:lpstr>Zgoubi Workshop  Summary</vt:lpstr>
      <vt:lpstr>Day 0: Lessons learned</vt:lpstr>
      <vt:lpstr>Day 1</vt:lpstr>
      <vt:lpstr>Day 2 - Tuesday</vt:lpstr>
      <vt:lpstr>Day 2 - Tuesday</vt:lpstr>
      <vt:lpstr>Day 3 - Wednesday</vt:lpstr>
      <vt:lpstr>PowerPoint Presentation</vt:lpstr>
      <vt:lpstr>Day 4 - Thursday</vt:lpstr>
      <vt:lpstr>PowerPoint Presentation</vt:lpstr>
      <vt:lpstr>PowerPoint Presentation</vt:lpstr>
      <vt:lpstr>PowerPoint Presentation</vt:lpstr>
      <vt:lpstr>PowerPoint Presentation</vt:lpstr>
      <vt:lpstr>What Francois learned this week: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Zgoubi Workshop Summary</dc:title>
  <dc:creator>Suzanne Sheehy</dc:creator>
  <cp:lastModifiedBy>Suzanne Sheehy</cp:lastModifiedBy>
  <cp:revision>56</cp:revision>
  <dcterms:created xsi:type="dcterms:W3CDTF">2019-08-26T17:23:50Z</dcterms:created>
  <dcterms:modified xsi:type="dcterms:W3CDTF">2019-08-30T21:22:39Z</dcterms:modified>
</cp:coreProperties>
</file>